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0" r:id="rId3"/>
    <p:sldId id="270" r:id="rId4"/>
    <p:sldId id="271" r:id="rId5"/>
    <p:sldId id="272" r:id="rId6"/>
    <p:sldId id="258" r:id="rId7"/>
    <p:sldId id="257" r:id="rId8"/>
    <p:sldId id="262" r:id="rId9"/>
    <p:sldId id="264" r:id="rId10"/>
    <p:sldId id="266" r:id="rId11"/>
    <p:sldId id="273" r:id="rId12"/>
    <p:sldId id="275" r:id="rId13"/>
    <p:sldId id="274" r:id="rId14"/>
    <p:sldId id="277" r:id="rId15"/>
    <p:sldId id="276" r:id="rId16"/>
    <p:sldId id="278" r:id="rId17"/>
    <p:sldId id="280" r:id="rId18"/>
    <p:sldId id="279" r:id="rId19"/>
    <p:sldId id="281" r:id="rId20"/>
  </p:sldIdLst>
  <p:sldSz cx="9144000" cy="5143500" type="screen16x9"/>
  <p:notesSz cx="6858000" cy="9144000"/>
  <p:embeddedFontLst>
    <p:embeddedFont>
      <p:font typeface="Myriad Web Pro" charset="0"/>
      <p:regular r:id="rId23"/>
      <p:bold r:id="rId24"/>
      <p:italic r:id="rId25"/>
    </p:embeddedFont>
    <p:embeddedFont>
      <p:font typeface="Calibri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239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tt H" initials="wmh" lastIdx="6" clrIdx="0"/>
  <p:cmAuthor id="1" name="cusserman" initials="cau" lastIdx="5" clrIdx="1">
    <p:extLst/>
  </p:cmAuthor>
  <p:cmAuthor id="2" name="Ben Woosley" initials="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2927"/>
    <a:srgbClr val="953735"/>
    <a:srgbClr val="014060"/>
    <a:srgbClr val="1C7090"/>
    <a:srgbClr val="2D65B2"/>
    <a:srgbClr val="2F302F"/>
    <a:srgbClr val="444444"/>
    <a:srgbClr val="FDD038"/>
    <a:srgbClr val="FAC01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29" autoAdjust="0"/>
    <p:restoredTop sz="94853" autoAdjust="0"/>
  </p:normalViewPr>
  <p:slideViewPr>
    <p:cSldViewPr snapToGrid="0">
      <p:cViewPr varScale="1">
        <p:scale>
          <a:sx n="155" d="100"/>
          <a:sy n="155" d="100"/>
        </p:scale>
        <p:origin x="-570" y="-96"/>
      </p:cViewPr>
      <p:guideLst>
        <p:guide orient="horz" pos="2967"/>
        <p:guide pos="287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777C5-8988-114B-A5EC-5DDDB7386AFB}" type="datetimeFigureOut">
              <a:rPr lang="en-US" smtClean="0"/>
              <a:pPr/>
              <a:t>8/1/2014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D97CD2-2205-B64C-85DC-17F081C6F0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235541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86F432-880C-464C-AEAD-317766C9ED83}" type="datetimeFigureOut">
              <a:rPr lang="en-US" smtClean="0"/>
              <a:pPr/>
              <a:t>8/1/2014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383C4-7875-924C-8581-0FDD93EAF5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621104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300" b="14281"/>
          <a:stretch/>
        </p:blipFill>
        <p:spPr>
          <a:xfrm>
            <a:off x="0" y="762000"/>
            <a:ext cx="9144000" cy="2975810"/>
          </a:xfrm>
          <a:prstGeom prst="rect">
            <a:avLst/>
          </a:prstGeom>
        </p:spPr>
      </p:pic>
      <p:sp>
        <p:nvSpPr>
          <p:cNvPr id="31" name="Rectangle 30"/>
          <p:cNvSpPr/>
          <p:nvPr userDrawn="1"/>
        </p:nvSpPr>
        <p:spPr>
          <a:xfrm>
            <a:off x="0" y="2508870"/>
            <a:ext cx="9171790" cy="1044742"/>
          </a:xfrm>
          <a:prstGeom prst="rect">
            <a:avLst/>
          </a:prstGeom>
          <a:solidFill>
            <a:srgbClr val="014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 userDrawn="1"/>
        </p:nvSpPr>
        <p:spPr>
          <a:xfrm>
            <a:off x="0" y="3553326"/>
            <a:ext cx="9171790" cy="900650"/>
          </a:xfrm>
          <a:prstGeom prst="rect">
            <a:avLst/>
          </a:prstGeom>
          <a:solidFill>
            <a:srgbClr val="1C709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585070"/>
            <a:ext cx="7772400" cy="887547"/>
          </a:xfrm>
        </p:spPr>
        <p:txBody>
          <a:bodyPr/>
          <a:lstStyle>
            <a:lvl1pPr algn="ctr">
              <a:defRPr sz="32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4" name="Subtitle 2"/>
          <p:cNvSpPr>
            <a:spLocks noGrp="1"/>
          </p:cNvSpPr>
          <p:nvPr>
            <p:ph type="subTitle" idx="1"/>
          </p:nvPr>
        </p:nvSpPr>
        <p:spPr>
          <a:xfrm>
            <a:off x="689811" y="3761873"/>
            <a:ext cx="7796463" cy="636401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3768" y="4874795"/>
            <a:ext cx="7772400" cy="2286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Proprietary and Confidential Information. © Copyright 2014, iSIGHT Partners, Inc. All Rights Reserved</a:t>
            </a:r>
          </a:p>
        </p:txBody>
      </p:sp>
    </p:spTree>
    <p:extLst>
      <p:ext uri="{BB962C8B-B14F-4D97-AF65-F5344CB8AC3E}">
        <p14:creationId xmlns="" xmlns:p14="http://schemas.microsoft.com/office/powerpoint/2010/main" val="4176548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674"/>
            <a:ext cx="5935980" cy="56445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4555"/>
            <a:ext cx="8229600" cy="3284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4847548"/>
            <a:ext cx="603587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ct val="100000"/>
              </a:lnSpc>
              <a:defRPr sz="8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Proprietary and Confidential Information. © Copyright 2014, iSIGHT Partners, Inc. All Rights Reserved     </a:t>
            </a:r>
            <a:r>
              <a:rPr lang="en-US" b="1" dirty="0" smtClean="0"/>
              <a:t>www.isightpartners.com 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37028" y="4839611"/>
            <a:ext cx="1849772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5AE5DC65-1EBE-45F4-907D-B305B59F99F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48836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674"/>
            <a:ext cx="5935980" cy="56445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4556"/>
            <a:ext cx="4038600" cy="32848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4556"/>
            <a:ext cx="4038600" cy="32848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4847548"/>
            <a:ext cx="603587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ct val="100000"/>
              </a:lnSpc>
              <a:defRPr sz="8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Proprietary and Confidential Information. © Copyright 2014, iSIGHT Partners, Inc. All Rights Reserved     </a:t>
            </a:r>
            <a:r>
              <a:rPr lang="en-US" b="1" dirty="0" smtClean="0"/>
              <a:t>www.isightpartners.com 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37028" y="4839611"/>
            <a:ext cx="1849772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5AE5DC65-1EBE-45F4-907D-B305B59F99F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32371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674"/>
            <a:ext cx="5935980" cy="56445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4847548"/>
            <a:ext cx="603587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ct val="100000"/>
              </a:lnSpc>
              <a:defRPr sz="8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Proprietary and Confidential Information. © Copyright 2014, iSIGHT Partners, Inc. All Rights Reserved     </a:t>
            </a:r>
            <a:r>
              <a:rPr lang="en-US" b="1" dirty="0" smtClean="0"/>
              <a:t>www.isightpartners.com 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37028" y="4839611"/>
            <a:ext cx="1849772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5AE5DC65-1EBE-45F4-907D-B305B59F99F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56081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4847548"/>
            <a:ext cx="603587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ct val="100000"/>
              </a:lnSpc>
              <a:defRPr sz="8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Proprietary and Confidential Information. © Copyright 2014, iSIGHT Partners, Inc. All Rights Reserved     </a:t>
            </a:r>
            <a:r>
              <a:rPr lang="en-US" b="1" dirty="0" smtClean="0"/>
              <a:t>www.isightpartners.com 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37028" y="4839611"/>
            <a:ext cx="1849772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5AE5DC65-1EBE-45F4-907D-B305B59F99F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46479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674"/>
            <a:ext cx="5935980" cy="56445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2278" y="994555"/>
            <a:ext cx="6454522" cy="360006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57202" y="994556"/>
            <a:ext cx="1620693" cy="76364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3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7202" y="1850255"/>
            <a:ext cx="1620693" cy="76364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3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57202" y="2705952"/>
            <a:ext cx="1620693" cy="76364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3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57202" y="3561653"/>
            <a:ext cx="1620693" cy="76364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3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4847548"/>
            <a:ext cx="603587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ct val="100000"/>
              </a:lnSpc>
              <a:defRPr sz="8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Proprietary and Confidential Information. © Copyright 2014, iSIGHT Partners, Inc. All Rights Reserved     </a:t>
            </a:r>
            <a:r>
              <a:rPr lang="en-US" b="1" dirty="0" smtClean="0"/>
              <a:t>www.isightpartners.com 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37028" y="4839611"/>
            <a:ext cx="1849772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5AE5DC65-1EBE-45F4-907D-B305B59F99F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45115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674"/>
            <a:ext cx="5935980" cy="56445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4556"/>
            <a:ext cx="2651760" cy="32848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3246120" y="994556"/>
            <a:ext cx="2651760" cy="32848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6035040" y="994556"/>
            <a:ext cx="2651760" cy="32848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4847548"/>
            <a:ext cx="603587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ct val="100000"/>
              </a:lnSpc>
              <a:defRPr sz="8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Proprietary and Confidential Information. © Copyright 2014, iSIGHT Partners, Inc. All Rights Reserved     </a:t>
            </a:r>
            <a:r>
              <a:rPr lang="en-US" b="1" dirty="0" smtClean="0"/>
              <a:t>www.isightpartners.com 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37028" y="4839611"/>
            <a:ext cx="1849772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5AE5DC65-1EBE-45F4-907D-B305B59F99F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05903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4" y="4771348"/>
            <a:ext cx="91440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0" y="0"/>
            <a:ext cx="9144000" cy="762000"/>
            <a:chOff x="0" y="0"/>
            <a:chExt cx="9144000" cy="762000"/>
          </a:xfrm>
        </p:grpSpPr>
        <p:grpSp>
          <p:nvGrpSpPr>
            <p:cNvPr id="23" name="Group 22"/>
            <p:cNvGrpSpPr/>
            <p:nvPr userDrawn="1"/>
          </p:nvGrpSpPr>
          <p:grpSpPr>
            <a:xfrm>
              <a:off x="0" y="0"/>
              <a:ext cx="9144000" cy="762000"/>
              <a:chOff x="0" y="0"/>
              <a:chExt cx="9144000" cy="762000"/>
            </a:xfrm>
          </p:grpSpPr>
          <p:sp>
            <p:nvSpPr>
              <p:cNvPr id="25" name="Rectangle 24"/>
              <p:cNvSpPr/>
              <p:nvPr userDrawn="1"/>
            </p:nvSpPr>
            <p:spPr>
              <a:xfrm>
                <a:off x="0" y="0"/>
                <a:ext cx="9144000" cy="6858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6" name="Group 25"/>
              <p:cNvGrpSpPr/>
              <p:nvPr userDrawn="1"/>
            </p:nvGrpSpPr>
            <p:grpSpPr>
              <a:xfrm>
                <a:off x="0" y="685800"/>
                <a:ext cx="9144000" cy="76200"/>
                <a:chOff x="0" y="609600"/>
                <a:chExt cx="9144000" cy="76200"/>
              </a:xfrm>
            </p:grpSpPr>
            <p:sp>
              <p:nvSpPr>
                <p:cNvPr id="27" name="Rectangle 26"/>
                <p:cNvSpPr/>
                <p:nvPr userDrawn="1"/>
              </p:nvSpPr>
              <p:spPr>
                <a:xfrm>
                  <a:off x="457200" y="609600"/>
                  <a:ext cx="8686800" cy="76200"/>
                </a:xfrm>
                <a:prstGeom prst="rect">
                  <a:avLst/>
                </a:prstGeom>
                <a:solidFill>
                  <a:srgbClr val="1C709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ectangle 27"/>
                <p:cNvSpPr/>
                <p:nvPr userDrawn="1"/>
              </p:nvSpPr>
              <p:spPr>
                <a:xfrm>
                  <a:off x="0" y="609600"/>
                  <a:ext cx="457200" cy="76200"/>
                </a:xfrm>
                <a:prstGeom prst="rect">
                  <a:avLst/>
                </a:prstGeom>
                <a:solidFill>
                  <a:srgbClr val="014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24" name="Picture 23" descr="logo.v3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53200" y="227100"/>
              <a:ext cx="2192118" cy="231600"/>
            </a:xfrm>
            <a:prstGeom prst="rect">
              <a:avLst/>
            </a:prstGeom>
          </p:spPr>
        </p:pic>
      </p:grpSp>
      <p:sp>
        <p:nvSpPr>
          <p:cNvPr id="29" name="Title Placeholder 1"/>
          <p:cNvSpPr>
            <a:spLocks noGrp="1"/>
          </p:cNvSpPr>
          <p:nvPr>
            <p:ph type="title"/>
          </p:nvPr>
        </p:nvSpPr>
        <p:spPr>
          <a:xfrm>
            <a:off x="457200" y="60674"/>
            <a:ext cx="5935980" cy="56445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4555"/>
            <a:ext cx="8229600" cy="3284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4847548"/>
            <a:ext cx="603587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ct val="100000"/>
              </a:lnSpc>
              <a:defRPr sz="8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Proprietary and Confidential Information. © Copyright 2014, iSIGHT Partners, Inc. All Rights Reserved     </a:t>
            </a:r>
            <a:r>
              <a:rPr lang="en-US" b="1" dirty="0" smtClean="0"/>
              <a:t>www.isightpartners.com </a:t>
            </a:r>
          </a:p>
        </p:txBody>
      </p:sp>
      <p:sp>
        <p:nvSpPr>
          <p:cNvPr id="3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37028" y="4839611"/>
            <a:ext cx="1849772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5AE5DC65-1EBE-45F4-907D-B305B59F99F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89065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400" b="0" kern="1200">
          <a:solidFill>
            <a:schemeClr val="bg1"/>
          </a:solidFill>
          <a:latin typeface="Myriad Web Pro" panose="020B0503030403020204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rgbClr val="000000"/>
          </a:solidFill>
          <a:latin typeface="Myriad Web Pro" panose="020B0503030403020204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000000"/>
          </a:solidFill>
          <a:latin typeface="Myriad Web Pro" panose="020B0503030403020204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600" kern="1200">
          <a:solidFill>
            <a:srgbClr val="000000"/>
          </a:solidFill>
          <a:latin typeface="Myriad Web Pro" panose="020B0503030403020204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Myriad Web Pro" panose="020B0503030403020204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rgbClr val="000000"/>
          </a:solidFill>
          <a:latin typeface="Myriad Web Pro" panose="020B0503030403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Who Is Attacking You?  Distinguishing Motivation to Prioritize </a:t>
            </a:r>
            <a:r>
              <a:rPr lang="en-US" dirty="0" smtClean="0"/>
              <a:t>Threats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John Hultquist</a:t>
            </a:r>
          </a:p>
          <a:p>
            <a:r>
              <a:rPr lang="en-US" dirty="0" smtClean="0"/>
              <a:t>Senior Manager</a:t>
            </a:r>
            <a:r>
              <a:rPr lang="en-US" dirty="0" smtClean="0"/>
              <a:t>, Cyber Espionage Threat Intelligence</a:t>
            </a:r>
          </a:p>
          <a:p>
            <a:r>
              <a:rPr lang="en-US" dirty="0" err="1" smtClean="0"/>
              <a:t>iSIGHT</a:t>
            </a:r>
            <a:r>
              <a:rPr lang="en-US" dirty="0" smtClean="0"/>
              <a:t> Partners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3582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Note on Attribution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4555"/>
            <a:ext cx="3814091" cy="3284838"/>
          </a:xfrm>
        </p:spPr>
        <p:txBody>
          <a:bodyPr>
            <a:normAutofit/>
          </a:bodyPr>
          <a:lstStyle/>
          <a:p>
            <a:r>
              <a:rPr lang="en-US" dirty="0" smtClean="0"/>
              <a:t>Key to self-assessment, external collection, and warning</a:t>
            </a:r>
          </a:p>
          <a:p>
            <a:r>
              <a:rPr lang="en-US" dirty="0" smtClean="0"/>
              <a:t>If you can attribute to a known group, and you know there MO, you are ahead of the game</a:t>
            </a:r>
          </a:p>
          <a:p>
            <a:r>
              <a:rPr lang="en-US" dirty="0" smtClean="0"/>
              <a:t>History is the most important insight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Proprietary and Confidential Information. © Copyright 2014, iSIGHT Partners, Inc. All Rights Reserved     </a:t>
            </a:r>
            <a:r>
              <a:rPr lang="en-US" b="1" smtClean="0"/>
              <a:t>www.isightpartners.com </a:t>
            </a:r>
            <a:endParaRPr lang="en-US" b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E5DC65-1EBE-45F4-907D-B305B59F99F8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2" descr="http://icons.iconarchive.com/icons/deleket/malware/256/Spy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6910" y="1054015"/>
            <a:ext cx="533400" cy="533400"/>
          </a:xfrm>
          <a:prstGeom prst="rect">
            <a:avLst/>
          </a:prstGeom>
          <a:noFill/>
        </p:spPr>
      </p:pic>
      <p:pic>
        <p:nvPicPr>
          <p:cNvPr id="7" name="Picture 2" descr="http://th07.deviantart.net/fs71/PRE/f/2013/031/5/d/email_icon_by_ovilia1024-d5tew7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2121" y="1802719"/>
            <a:ext cx="457200" cy="457200"/>
          </a:xfrm>
          <a:prstGeom prst="rect">
            <a:avLst/>
          </a:prstGeom>
          <a:noFill/>
        </p:spPr>
      </p:pic>
      <p:pic>
        <p:nvPicPr>
          <p:cNvPr id="8" name="Picture 2" descr="http://th07.deviantart.net/fs71/PRE/f/2013/031/5/d/email_icon_by_ovilia1024-d5tew7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1147" y="1808855"/>
            <a:ext cx="457200" cy="457200"/>
          </a:xfrm>
          <a:prstGeom prst="rect">
            <a:avLst/>
          </a:prstGeom>
          <a:noFill/>
        </p:spPr>
      </p:pic>
      <p:pic>
        <p:nvPicPr>
          <p:cNvPr id="9" name="Picture 4" descr="http://icons.iconarchive.com/icons/visualpharm/icons8-metro-style/512/It-Infrastructure-Domain-ic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6373" y="3124712"/>
            <a:ext cx="457200" cy="457200"/>
          </a:xfrm>
          <a:prstGeom prst="rect">
            <a:avLst/>
          </a:prstGeom>
          <a:noFill/>
        </p:spPr>
      </p:pic>
      <p:pic>
        <p:nvPicPr>
          <p:cNvPr id="10" name="Picture 4" descr="http://icons.iconarchive.com/icons/visualpharm/icons8-metro-style/512/It-Infrastructure-Domain-ic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17284" y="3124712"/>
            <a:ext cx="457200" cy="457200"/>
          </a:xfrm>
          <a:prstGeom prst="rect">
            <a:avLst/>
          </a:prstGeom>
          <a:noFill/>
        </p:spPr>
      </p:pic>
      <p:pic>
        <p:nvPicPr>
          <p:cNvPr id="11" name="Picture 10" descr="http://icons.iconarchive.com/icons/visualpharm/ios7v2/256/Computer-Ip-address-ic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3947" y="3972629"/>
            <a:ext cx="457200" cy="457200"/>
          </a:xfrm>
          <a:prstGeom prst="rect">
            <a:avLst/>
          </a:prstGeom>
          <a:noFill/>
        </p:spPr>
      </p:pic>
      <p:pic>
        <p:nvPicPr>
          <p:cNvPr id="12" name="Picture 2" descr="http://www.diy-computer-repairs.com/wp-content/uploads/2008/12/virus-ico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9184" y="2416410"/>
            <a:ext cx="533400" cy="533400"/>
          </a:xfrm>
          <a:prstGeom prst="rect">
            <a:avLst/>
          </a:prstGeom>
          <a:noFill/>
        </p:spPr>
      </p:pic>
      <p:pic>
        <p:nvPicPr>
          <p:cNvPr id="13" name="Picture 2" descr="http://www.diy-computer-repairs.com/wp-content/uploads/2008/12/virus-ico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26684" y="2416410"/>
            <a:ext cx="533400" cy="533400"/>
          </a:xfrm>
          <a:prstGeom prst="rect">
            <a:avLst/>
          </a:prstGeom>
          <a:noFill/>
        </p:spPr>
      </p:pic>
      <p:pic>
        <p:nvPicPr>
          <p:cNvPr id="14" name="Picture 2" descr="http://www.diy-computer-repairs.com/wp-content/uploads/2008/12/virus-ico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36084" y="2416410"/>
            <a:ext cx="533400" cy="533400"/>
          </a:xfrm>
          <a:prstGeom prst="rect">
            <a:avLst/>
          </a:prstGeom>
          <a:noFill/>
        </p:spPr>
      </p:pic>
      <p:pic>
        <p:nvPicPr>
          <p:cNvPr id="15" name="Picture 2" descr="http://www.diy-computer-repairs.com/wp-content/uploads/2008/12/virus-ico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97884" y="2416410"/>
            <a:ext cx="533400" cy="533400"/>
          </a:xfrm>
          <a:prstGeom prst="rect">
            <a:avLst/>
          </a:prstGeom>
          <a:noFill/>
        </p:spPr>
      </p:pic>
      <p:pic>
        <p:nvPicPr>
          <p:cNvPr id="16" name="Picture 4" descr="http://icons.iconarchive.com/icons/visualpharm/icons8-metro-style/512/It-Infrastructure-Domain-ic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6052" y="3130849"/>
            <a:ext cx="457200" cy="457200"/>
          </a:xfrm>
          <a:prstGeom prst="rect">
            <a:avLst/>
          </a:prstGeom>
          <a:noFill/>
        </p:spPr>
      </p:pic>
      <p:cxnSp>
        <p:nvCxnSpPr>
          <p:cNvPr id="17" name="Straight Connector 16"/>
          <p:cNvCxnSpPr>
            <a:stCxn id="15" idx="2"/>
            <a:endCxn id="16" idx="0"/>
          </p:cNvCxnSpPr>
          <p:nvPr/>
        </p:nvCxnSpPr>
        <p:spPr>
          <a:xfrm>
            <a:off x="4564584" y="2949810"/>
            <a:ext cx="440068" cy="1810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4" idx="2"/>
            <a:endCxn id="16" idx="0"/>
          </p:cNvCxnSpPr>
          <p:nvPr/>
        </p:nvCxnSpPr>
        <p:spPr>
          <a:xfrm flipH="1">
            <a:off x="5004652" y="2949810"/>
            <a:ext cx="398132" cy="1810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352020" y="1583323"/>
            <a:ext cx="1" cy="2009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2"/>
            <a:endCxn id="11" idx="0"/>
          </p:cNvCxnSpPr>
          <p:nvPr/>
        </p:nvCxnSpPr>
        <p:spPr>
          <a:xfrm>
            <a:off x="6374973" y="3581912"/>
            <a:ext cx="507574" cy="3907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2"/>
            <a:endCxn id="11" idx="0"/>
          </p:cNvCxnSpPr>
          <p:nvPr/>
        </p:nvCxnSpPr>
        <p:spPr>
          <a:xfrm flipH="1">
            <a:off x="6882547" y="3581912"/>
            <a:ext cx="463337" cy="3907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4" idx="3"/>
            <a:endCxn id="13" idx="1"/>
          </p:cNvCxnSpPr>
          <p:nvPr/>
        </p:nvCxnSpPr>
        <p:spPr>
          <a:xfrm>
            <a:off x="5669484" y="2683110"/>
            <a:ext cx="457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10" descr="http://icons.iconarchive.com/icons/visualpharm/ios7v2/256/Computer-Ip-address-ic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325" y="3941944"/>
            <a:ext cx="457200" cy="457200"/>
          </a:xfrm>
          <a:prstGeom prst="rect">
            <a:avLst/>
          </a:prstGeom>
          <a:noFill/>
        </p:spPr>
      </p:pic>
      <p:cxnSp>
        <p:nvCxnSpPr>
          <p:cNvPr id="24" name="Straight Connector 23"/>
          <p:cNvCxnSpPr>
            <a:stCxn id="16" idx="2"/>
            <a:endCxn id="23" idx="0"/>
          </p:cNvCxnSpPr>
          <p:nvPr/>
        </p:nvCxnSpPr>
        <p:spPr>
          <a:xfrm>
            <a:off x="5004652" y="3588049"/>
            <a:ext cx="12273" cy="3538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122715" y="1095951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Actor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8043958" y="1832381"/>
            <a:ext cx="995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Sender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8122715" y="2507441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Code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8122715" y="3505712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C2</a:t>
            </a:r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4563816" y="2268612"/>
            <a:ext cx="1" cy="2009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7343838" y="2280885"/>
            <a:ext cx="1" cy="2009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7348951" y="2893553"/>
            <a:ext cx="1" cy="2009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6379319" y="2899690"/>
            <a:ext cx="1" cy="2009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Distinguishing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4555"/>
            <a:ext cx="4127074" cy="3284838"/>
          </a:xfrm>
        </p:spPr>
        <p:txBody>
          <a:bodyPr/>
          <a:lstStyle/>
          <a:p>
            <a:r>
              <a:rPr lang="en-US" dirty="0" smtClean="0"/>
              <a:t>History</a:t>
            </a:r>
          </a:p>
          <a:p>
            <a:r>
              <a:rPr lang="en-US" dirty="0" smtClean="0"/>
              <a:t>Actions on Objective</a:t>
            </a:r>
          </a:p>
          <a:p>
            <a:r>
              <a:rPr lang="en-US" dirty="0" smtClean="0"/>
              <a:t>Targeting</a:t>
            </a:r>
          </a:p>
          <a:p>
            <a:r>
              <a:rPr lang="en-US" dirty="0" smtClean="0"/>
              <a:t>Malware Capability</a:t>
            </a:r>
          </a:p>
          <a:p>
            <a:r>
              <a:rPr lang="en-US" dirty="0" smtClean="0"/>
              <a:t>Exploits</a:t>
            </a:r>
          </a:p>
          <a:p>
            <a:r>
              <a:rPr lang="en-US" dirty="0" smtClean="0"/>
              <a:t>Infrastructure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Proprietary and Confidential Information. © Copyright 2014, iSIGHT Partners, Inc. All Rights Reserved     </a:t>
            </a:r>
            <a:r>
              <a:rPr lang="en-US" b="1" smtClean="0"/>
              <a:t>www.isightpartners.com </a:t>
            </a:r>
            <a:endParaRPr lang="en-US" b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E5DC65-1EBE-45F4-907D-B305B59F99F8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028" name="Picture 4" descr="malechicken.jpg [35.1KB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74544" y="951477"/>
            <a:ext cx="4295775" cy="3419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Actions on 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4555"/>
            <a:ext cx="4114800" cy="3284838"/>
          </a:xfrm>
        </p:spPr>
        <p:txBody>
          <a:bodyPr>
            <a:normAutofit/>
          </a:bodyPr>
          <a:lstStyle/>
          <a:p>
            <a:r>
              <a:rPr lang="en-US" dirty="0" smtClean="0"/>
              <a:t>Persistence over time</a:t>
            </a:r>
          </a:p>
          <a:p>
            <a:pPr lvl="1"/>
            <a:r>
              <a:rPr lang="en-US" dirty="0" smtClean="0"/>
              <a:t>CE intrusions are measured in years</a:t>
            </a:r>
          </a:p>
          <a:p>
            <a:pPr lvl="1"/>
            <a:r>
              <a:rPr lang="en-US" dirty="0" smtClean="0"/>
              <a:t>Cybercrime intrusions measured in months</a:t>
            </a:r>
          </a:p>
          <a:p>
            <a:pPr lvl="1"/>
            <a:r>
              <a:rPr lang="en-US" dirty="0" err="1" smtClean="0"/>
              <a:t>Hacktivist</a:t>
            </a:r>
            <a:r>
              <a:rPr lang="en-US" dirty="0" smtClean="0"/>
              <a:t> intrusion measured in days</a:t>
            </a:r>
          </a:p>
          <a:p>
            <a:r>
              <a:rPr lang="en-US" dirty="0" smtClean="0"/>
              <a:t>Type of information collected</a:t>
            </a:r>
          </a:p>
          <a:p>
            <a:pPr lvl="1"/>
            <a:r>
              <a:rPr lang="en-US" dirty="0" smtClean="0"/>
              <a:t>Documents and emails</a:t>
            </a:r>
          </a:p>
          <a:p>
            <a:pPr lvl="1"/>
            <a:r>
              <a:rPr lang="en-US" dirty="0" smtClean="0"/>
              <a:t>Commodity financial data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Proprietary and Confidential Information. © Copyright 2014, iSIGHT Partners, Inc. All Rights Reserved     </a:t>
            </a:r>
            <a:r>
              <a:rPr lang="en-US" b="1" smtClean="0"/>
              <a:t>www.isightpartners.com </a:t>
            </a:r>
            <a:endParaRPr lang="en-US" b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E5DC65-1EBE-45F4-907D-B305B59F99F8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2" descr="http://truthalliance.net/Portals/0/Archive/images/news/2014/01/stratforlogo3.jpg"/>
          <p:cNvPicPr>
            <a:picLocks noChangeAspect="1" noChangeArrowheads="1"/>
          </p:cNvPicPr>
          <p:nvPr/>
        </p:nvPicPr>
        <p:blipFill>
          <a:blip r:embed="rId2"/>
          <a:srcRect l="480" t="29885" b="27820"/>
          <a:stretch>
            <a:fillRect/>
          </a:stretch>
        </p:blipFill>
        <p:spPr bwMode="auto">
          <a:xfrm>
            <a:off x="4498706" y="3428304"/>
            <a:ext cx="3798400" cy="1076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4" name="Picture 2" descr="http://krebsonsecurity.com/wp-content/uploads/2012/10/HackedPC201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51880" y="958258"/>
            <a:ext cx="3495739" cy="222549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327157" y="3185058"/>
            <a:ext cx="17735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Krebs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994555"/>
            <a:ext cx="8208121" cy="125155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Function or role of targeted personnel</a:t>
            </a:r>
          </a:p>
          <a:p>
            <a:r>
              <a:rPr lang="en-US" dirty="0" smtClean="0"/>
              <a:t>Source and exclusivity of target information</a:t>
            </a:r>
          </a:p>
          <a:p>
            <a:r>
              <a:rPr lang="en-US" dirty="0" smtClean="0"/>
              <a:t>Social engineering</a:t>
            </a:r>
          </a:p>
          <a:p>
            <a:r>
              <a:rPr lang="en-US" dirty="0" smtClean="0"/>
              <a:t>Watering hole </a:t>
            </a:r>
            <a:r>
              <a:rPr lang="en-US" dirty="0" smtClean="0"/>
              <a:t>choices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Proprietary and Confidential Information. © Copyright 2014, iSIGHT Partners, Inc. All Rights Reserved     </a:t>
            </a:r>
            <a:r>
              <a:rPr lang="en-US" b="1" smtClean="0"/>
              <a:t>www.isightpartners.com </a:t>
            </a:r>
            <a:endParaRPr lang="en-US" b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E5DC65-1EBE-45F4-907D-B305B59F99F8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902" y="2442492"/>
            <a:ext cx="7794439" cy="2082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Proprietary and Confidential Information. © Copyright 2014, iSIGHT Partners, Inc. All Rights Reserved     </a:t>
            </a:r>
            <a:r>
              <a:rPr lang="en-US" b="1" smtClean="0"/>
              <a:t>www.isightpartners.com </a:t>
            </a:r>
            <a:endParaRPr lang="en-US" b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E5DC65-1EBE-45F4-907D-B305B59F99F8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1" descr="image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3528" y="841089"/>
            <a:ext cx="6734815" cy="3751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337" y="853405"/>
            <a:ext cx="4120937" cy="3767689"/>
          </a:xfrm>
        </p:spPr>
        <p:txBody>
          <a:bodyPr>
            <a:normAutofit/>
          </a:bodyPr>
          <a:lstStyle/>
          <a:p>
            <a:r>
              <a:rPr lang="en-US" dirty="0" smtClean="0"/>
              <a:t>Historical use of malware</a:t>
            </a:r>
          </a:p>
          <a:p>
            <a:pPr lvl="1"/>
            <a:r>
              <a:rPr lang="en-US" dirty="0" smtClean="0"/>
              <a:t>Limited value</a:t>
            </a:r>
          </a:p>
          <a:p>
            <a:r>
              <a:rPr lang="en-US" dirty="0" smtClean="0"/>
              <a:t>Propagation and access to malware</a:t>
            </a:r>
          </a:p>
          <a:p>
            <a:pPr lvl="1"/>
            <a:r>
              <a:rPr lang="en-US" dirty="0" smtClean="0"/>
              <a:t>Exclusivity is hard to measure</a:t>
            </a:r>
          </a:p>
          <a:p>
            <a:r>
              <a:rPr lang="en-US" dirty="0" smtClean="0"/>
              <a:t>Malware functionality</a:t>
            </a:r>
          </a:p>
          <a:p>
            <a:pPr lvl="1"/>
            <a:r>
              <a:rPr lang="en-US" dirty="0" smtClean="0"/>
              <a:t>Document and CAD </a:t>
            </a:r>
            <a:r>
              <a:rPr lang="en-US" dirty="0" err="1" smtClean="0"/>
              <a:t>exfiltration</a:t>
            </a:r>
            <a:endParaRPr lang="en-US" dirty="0" smtClean="0"/>
          </a:p>
          <a:p>
            <a:pPr lvl="1"/>
            <a:r>
              <a:rPr lang="en-US" dirty="0" smtClean="0"/>
              <a:t>F</a:t>
            </a:r>
            <a:r>
              <a:rPr lang="en-US" dirty="0" smtClean="0"/>
              <a:t>inancial credential harvesting</a:t>
            </a:r>
          </a:p>
          <a:p>
            <a:r>
              <a:rPr lang="en-US" dirty="0" smtClean="0"/>
              <a:t>Exploits</a:t>
            </a:r>
          </a:p>
          <a:p>
            <a:pPr lvl="1"/>
            <a:r>
              <a:rPr lang="en-US" dirty="0" smtClean="0"/>
              <a:t>Zero-days are not only the realm of CE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Proprietary and Confidential Information. © Copyright 2014, iSIGHT Partners, Inc. All Rights Reserved     </a:t>
            </a:r>
            <a:r>
              <a:rPr lang="en-US" b="1" smtClean="0"/>
              <a:t>www.isightpartners.com </a:t>
            </a:r>
            <a:endParaRPr lang="en-US" b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E5DC65-1EBE-45F4-907D-B305B59F99F8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2303" y="2651389"/>
            <a:ext cx="3879839" cy="1699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0" name="Picture 2" descr="http://img.rt.com/files/news/1f/4f/00/00/23.s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82732" y="1270341"/>
            <a:ext cx="1782156" cy="1002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Infrastructure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4555"/>
            <a:ext cx="4114800" cy="32848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DGA and </a:t>
            </a:r>
            <a:r>
              <a:rPr lang="en-US" dirty="0" err="1" smtClean="0"/>
              <a:t>fastflux</a:t>
            </a:r>
            <a:r>
              <a:rPr lang="en-US" dirty="0" smtClean="0"/>
              <a:t> techniques are most often used in large-scale criminal campaigns</a:t>
            </a:r>
          </a:p>
          <a:p>
            <a:r>
              <a:rPr lang="en-US" dirty="0" smtClean="0"/>
              <a:t>Targeting may be present in domains or senders</a:t>
            </a:r>
          </a:p>
          <a:p>
            <a:pPr lvl="1"/>
            <a:r>
              <a:rPr lang="en-US" dirty="0" smtClean="0"/>
              <a:t>Consillium.proxydns.com</a:t>
            </a:r>
            <a:endParaRPr lang="en-US" dirty="0" smtClean="0"/>
          </a:p>
          <a:p>
            <a:pPr lvl="1"/>
            <a:r>
              <a:rPr lang="en-US" dirty="0" smtClean="0"/>
              <a:t>Unhq.dynssl.com</a:t>
            </a:r>
          </a:p>
          <a:p>
            <a:pPr lvl="1"/>
            <a:r>
              <a:rPr lang="en-US" dirty="0" smtClean="0"/>
              <a:t>Voanews.proxynews.com</a:t>
            </a:r>
          </a:p>
          <a:p>
            <a:pPr lvl="1"/>
            <a:r>
              <a:rPr lang="en-US" dirty="0" smtClean="0"/>
              <a:t>Secretariat.lukash@gmail.com</a:t>
            </a:r>
          </a:p>
          <a:p>
            <a:pPr lvl="1"/>
            <a:r>
              <a:rPr lang="en-US" dirty="0" smtClean="0"/>
              <a:t>Kulkov.bric@gmail.com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Proprietary and Confidential Information. © Copyright 2014, iSIGHT Partners, Inc. All Rights Reserved     </a:t>
            </a:r>
            <a:r>
              <a:rPr lang="en-US" b="1" smtClean="0"/>
              <a:t>www.isightpartners.com </a:t>
            </a:r>
            <a:endParaRPr lang="en-US" b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E5DC65-1EBE-45F4-907D-B305B59F99F8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Picture 2" descr="http://icons.iconarchive.com/icons/deleket/malware/256/Spy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04516" y="1029467"/>
            <a:ext cx="533400" cy="533400"/>
          </a:xfrm>
          <a:prstGeom prst="rect">
            <a:avLst/>
          </a:prstGeom>
          <a:noFill/>
        </p:spPr>
      </p:pic>
      <p:pic>
        <p:nvPicPr>
          <p:cNvPr id="8" name="Picture 2" descr="http://th07.deviantart.net/fs71/PRE/f/2013/031/5/d/email_icon_by_ovilia1024-d5tew7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8753" y="1784307"/>
            <a:ext cx="457200" cy="457200"/>
          </a:xfrm>
          <a:prstGeom prst="rect">
            <a:avLst/>
          </a:prstGeom>
          <a:noFill/>
        </p:spPr>
      </p:pic>
      <p:pic>
        <p:nvPicPr>
          <p:cNvPr id="9" name="Picture 4" descr="http://icons.iconarchive.com/icons/visualpharm/icons8-metro-style/512/It-Infrastructure-Domain-ic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54890" y="3100164"/>
            <a:ext cx="457200" cy="457200"/>
          </a:xfrm>
          <a:prstGeom prst="rect">
            <a:avLst/>
          </a:prstGeom>
          <a:noFill/>
        </p:spPr>
      </p:pic>
      <p:pic>
        <p:nvPicPr>
          <p:cNvPr id="10" name="Picture 9" descr="http://icons.iconarchive.com/icons/visualpharm/ios7v2/256/Computer-Ip-address-ic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51822" y="3911260"/>
            <a:ext cx="457200" cy="457200"/>
          </a:xfrm>
          <a:prstGeom prst="rect">
            <a:avLst/>
          </a:prstGeom>
          <a:noFill/>
        </p:spPr>
      </p:pic>
      <p:pic>
        <p:nvPicPr>
          <p:cNvPr id="11" name="Picture 2" descr="http://www.diy-computer-repairs.com/wp-content/uploads/2008/12/virus-ico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6790" y="2391862"/>
            <a:ext cx="533400" cy="533400"/>
          </a:xfrm>
          <a:prstGeom prst="rect">
            <a:avLst/>
          </a:prstGeom>
          <a:noFill/>
        </p:spPr>
      </p:pic>
      <p:cxnSp>
        <p:nvCxnSpPr>
          <p:cNvPr id="12" name="Straight Connector 11"/>
          <p:cNvCxnSpPr/>
          <p:nvPr/>
        </p:nvCxnSpPr>
        <p:spPr>
          <a:xfrm flipH="1">
            <a:off x="5989626" y="1558775"/>
            <a:ext cx="1" cy="2009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9" idx="2"/>
            <a:endCxn id="10" idx="0"/>
          </p:cNvCxnSpPr>
          <p:nvPr/>
        </p:nvCxnSpPr>
        <p:spPr>
          <a:xfrm flipH="1">
            <a:off x="5980422" y="3557364"/>
            <a:ext cx="3068" cy="3538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760321" y="1071403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Actor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760321" y="2482893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Code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760321" y="3481164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C2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5981444" y="2256337"/>
            <a:ext cx="1" cy="2009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5986557" y="2869005"/>
            <a:ext cx="1" cy="2009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681564" y="1807833"/>
            <a:ext cx="995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Sender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5443442" y="1718335"/>
            <a:ext cx="1067823" cy="6075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en-US" spc="-70" dirty="0">
              <a:latin typeface="Myriad Web Pro" panose="020B0503030403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448556" y="3012200"/>
            <a:ext cx="1067823" cy="6075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en-US" spc="-70" dirty="0">
              <a:latin typeface="Myriad Web Pro" panose="020B0503030403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sense of the data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4555"/>
            <a:ext cx="4133211" cy="32848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Not an engineering/math problem</a:t>
            </a:r>
          </a:p>
          <a:p>
            <a:r>
              <a:rPr lang="en-US" dirty="0" smtClean="0"/>
              <a:t>Work with imperfect data</a:t>
            </a:r>
          </a:p>
          <a:p>
            <a:r>
              <a:rPr lang="en-US" dirty="0" smtClean="0"/>
              <a:t>Ultimately produce a judgment</a:t>
            </a:r>
          </a:p>
          <a:p>
            <a:pPr lvl="1"/>
            <a:r>
              <a:rPr lang="en-US" dirty="0" smtClean="0"/>
              <a:t>High confidence</a:t>
            </a:r>
          </a:p>
          <a:p>
            <a:pPr lvl="1"/>
            <a:r>
              <a:rPr lang="en-US" dirty="0" smtClean="0"/>
              <a:t>Medium confidence</a:t>
            </a:r>
          </a:p>
          <a:p>
            <a:pPr lvl="1"/>
            <a:r>
              <a:rPr lang="en-US" dirty="0" smtClean="0"/>
              <a:t>Low confidence</a:t>
            </a:r>
          </a:p>
          <a:p>
            <a:r>
              <a:rPr lang="en-US" dirty="0" smtClean="0"/>
              <a:t>Analysis of competing hypothesis can help us judge between adversary motivations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Proprietary and Confidential Information. © Copyright 2014, iSIGHT Partners, Inc. All Rights Reserved     </a:t>
            </a:r>
            <a:r>
              <a:rPr lang="en-US" b="1" smtClean="0"/>
              <a:t>www.isightpartners.com </a:t>
            </a:r>
            <a:endParaRPr lang="en-US" b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E5DC65-1EBE-45F4-907D-B305B59F99F8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30722" name="Picture 2" descr="http://all.net/journal/deception/ciabook2/www.cia.gov/csi/books/19104/cove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107" y="983983"/>
            <a:ext cx="2133600" cy="3209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Competing Hypothesis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Proprietary and Confidential Information. © Copyright 2014, iSIGHT Partners, Inc. All Rights Reserved     </a:t>
            </a:r>
            <a:r>
              <a:rPr lang="en-US" b="1" smtClean="0"/>
              <a:t>www.isightpartners.com </a:t>
            </a:r>
            <a:endParaRPr lang="en-US" b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E5DC65-1EBE-45F4-907D-B305B59F99F8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29584" y="810071"/>
          <a:ext cx="8370749" cy="3923036"/>
        </p:xfrm>
        <a:graphic>
          <a:graphicData uri="http://schemas.openxmlformats.org/drawingml/2006/table">
            <a:tbl>
              <a:tblPr/>
              <a:tblGrid>
                <a:gridCol w="4482882"/>
                <a:gridCol w="1264403"/>
                <a:gridCol w="1244116"/>
                <a:gridCol w="1379348"/>
              </a:tblGrid>
              <a:tr h="48711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Evidence</a:t>
                      </a:r>
                    </a:p>
                  </a:txBody>
                  <a:tcPr marL="5961" marR="5961" marT="59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Cyber Espionage</a:t>
                      </a:r>
                    </a:p>
                  </a:txBody>
                  <a:tcPr marL="5961" marR="5961" marT="596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Cybercrime</a:t>
                      </a:r>
                    </a:p>
                  </a:txBody>
                  <a:tcPr marL="5961" marR="5961" marT="596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Hacktivism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5961" marR="5961" marT="596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11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No data dumping 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event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5961" marR="5961" marT="59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Consistent</a:t>
                      </a:r>
                    </a:p>
                  </a:txBody>
                  <a:tcPr marL="5961" marR="5961" marT="5961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Consistent</a:t>
                      </a:r>
                    </a:p>
                  </a:txBody>
                  <a:tcPr marL="5961" marR="5961" marT="5961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Highly Inconsistent</a:t>
                      </a:r>
                    </a:p>
                  </a:txBody>
                  <a:tcPr marL="5961" marR="5961" marT="596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8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</a:tr>
              <a:tr h="48711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Zeus malware available through marketplace</a:t>
                      </a:r>
                    </a:p>
                  </a:txBody>
                  <a:tcPr marL="5961" marR="5961" marT="59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Neutral</a:t>
                      </a:r>
                    </a:p>
                  </a:txBody>
                  <a:tcPr marL="5961" marR="5961" marT="5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Neutral</a:t>
                      </a:r>
                    </a:p>
                  </a:txBody>
                  <a:tcPr marL="5961" marR="5961" marT="5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Neutral</a:t>
                      </a:r>
                    </a:p>
                  </a:txBody>
                  <a:tcPr marL="5961" marR="5961" marT="596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</a:tr>
              <a:tr h="48711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Government</a:t>
                      </a:r>
                      <a:r>
                        <a:rPr lang="en-US" sz="1600" b="0" i="0" u="none" strike="noStrike" baseline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 s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ocial engineering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5961" marR="5961" marT="59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Highly Consistent</a:t>
                      </a:r>
                    </a:p>
                  </a:txBody>
                  <a:tcPr marL="5961" marR="5961" marT="5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Inconsistent</a:t>
                      </a:r>
                    </a:p>
                  </a:txBody>
                  <a:tcPr marL="5961" marR="5961" marT="5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Consistent</a:t>
                      </a:r>
                    </a:p>
                  </a:txBody>
                  <a:tcPr marL="5961" marR="5961" marT="596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</a:tr>
              <a:tr h="48711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No specific targeting 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for fraud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5961" marR="5961" marT="59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Consistent</a:t>
                      </a:r>
                    </a:p>
                  </a:txBody>
                  <a:tcPr marL="5961" marR="5961" marT="5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Inconsistent</a:t>
                      </a:r>
                    </a:p>
                  </a:txBody>
                  <a:tcPr marL="5961" marR="5961" marT="5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Consistent</a:t>
                      </a:r>
                    </a:p>
                  </a:txBody>
                  <a:tcPr marL="5961" marR="5961" marT="596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</a:tr>
              <a:tr h="48711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Multiple year duration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5961" marR="5961" marT="59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Consistent</a:t>
                      </a:r>
                    </a:p>
                  </a:txBody>
                  <a:tcPr marL="5961" marR="5961" marT="5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Inconsistent</a:t>
                      </a:r>
                    </a:p>
                  </a:txBody>
                  <a:tcPr marL="5961" marR="5961" marT="5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Consistent</a:t>
                      </a:r>
                    </a:p>
                  </a:txBody>
                  <a:tcPr marL="5961" marR="5961" marT="596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</a:tr>
              <a:tr h="48711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Extra 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document </a:t>
                      </a:r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exfiltration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capability</a:t>
                      </a:r>
                    </a:p>
                  </a:txBody>
                  <a:tcPr marL="5961" marR="5961" marT="59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Consistent</a:t>
                      </a:r>
                    </a:p>
                  </a:txBody>
                  <a:tcPr marL="5961" marR="5961" marT="5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Inconsistent</a:t>
                      </a:r>
                    </a:p>
                  </a:txBody>
                  <a:tcPr marL="5961" marR="5961" marT="5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Consistent</a:t>
                      </a:r>
                    </a:p>
                  </a:txBody>
                  <a:tcPr marL="5961" marR="5961" marT="596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</a:tr>
              <a:tr h="48711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Targets</a:t>
                      </a:r>
                      <a:r>
                        <a:rPr lang="en-US" sz="1600" b="0" i="0" u="none" strike="noStrike" baseline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 acquired through </a:t>
                      </a:r>
                      <a:r>
                        <a:rPr lang="en-US" sz="1600" b="0" i="0" u="none" strike="noStrike" baseline="0" dirty="0" err="1" smtClean="0">
                          <a:solidFill>
                            <a:schemeClr val="tx1"/>
                          </a:solidFill>
                          <a:latin typeface="Calibri"/>
                        </a:rPr>
                        <a:t>Stratfor</a:t>
                      </a:r>
                      <a:r>
                        <a:rPr lang="en-US" sz="1600" b="0" i="0" u="none" strike="noStrike" baseline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, TRC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5961" marR="5961" marT="59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Highly Consistent</a:t>
                      </a:r>
                    </a:p>
                  </a:txBody>
                  <a:tcPr marL="5961" marR="5961" marT="5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Consistent</a:t>
                      </a:r>
                    </a:p>
                  </a:txBody>
                  <a:tcPr marL="5961" marR="5961" marT="5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Consistent</a:t>
                      </a:r>
                    </a:p>
                  </a:txBody>
                  <a:tcPr marL="5961" marR="5961" marT="596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33835"/>
            <a:ext cx="8229600" cy="1031003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jhultquist@isightpartners.com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Proprietary and Confidential Information. © Copyright 2014, iSIGHT Partners, Inc. All Rights Reserved     </a:t>
            </a:r>
            <a:r>
              <a:rPr lang="en-US" b="1" smtClean="0"/>
              <a:t>www.isightpartners.com </a:t>
            </a:r>
            <a:endParaRPr lang="en-US" b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E5DC65-1EBE-45F4-907D-B305B59F99F8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 another Zeus?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Proprietary and Confidential Information. © Copyright 2014, iSIGHT Partners, Inc. All Rights Reserved     </a:t>
            </a:r>
            <a:r>
              <a:rPr lang="en-US" b="1" smtClean="0"/>
              <a:t>www.isightpartners.com </a:t>
            </a:r>
            <a:endParaRPr lang="en-US" b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E5DC65-1EBE-45F4-907D-B305B59F99F8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" name="Picture 1" descr="image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3528" y="841089"/>
            <a:ext cx="6734815" cy="3751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Cares?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Proprietary and Confidential Information. © Copyright 2014, iSIGHT Partners, Inc. All Rights Reserved     </a:t>
            </a:r>
            <a:r>
              <a:rPr lang="en-US" b="1" smtClean="0"/>
              <a:t>www.isightpartners.com </a:t>
            </a:r>
            <a:endParaRPr lang="en-US" b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E5DC65-1EBE-45F4-907D-B305B59F99F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63337" y="1062453"/>
            <a:ext cx="4114800" cy="3613875"/>
          </a:xfrm>
        </p:spPr>
        <p:txBody>
          <a:bodyPr>
            <a:normAutofit/>
          </a:bodyPr>
          <a:lstStyle/>
          <a:p>
            <a:r>
              <a:rPr lang="en-US" dirty="0" smtClean="0"/>
              <a:t>Limited resources</a:t>
            </a:r>
            <a:endParaRPr lang="en-US" dirty="0"/>
          </a:p>
          <a:p>
            <a:pPr lvl="1"/>
            <a:r>
              <a:rPr lang="en-US" dirty="0" smtClean="0"/>
              <a:t>Thousands of events a day</a:t>
            </a:r>
          </a:p>
          <a:p>
            <a:pPr lvl="1"/>
            <a:r>
              <a:rPr lang="en-US" dirty="0" smtClean="0"/>
              <a:t>Security budgets are a cost center</a:t>
            </a:r>
          </a:p>
          <a:p>
            <a:pPr lvl="1"/>
            <a:r>
              <a:rPr lang="en-US" dirty="0" err="1" smtClean="0"/>
              <a:t>Noone</a:t>
            </a:r>
            <a:r>
              <a:rPr lang="en-US" dirty="0" smtClean="0"/>
              <a:t> cares about your non-contextualized “incidents”</a:t>
            </a:r>
          </a:p>
          <a:p>
            <a:pPr lvl="1"/>
            <a:r>
              <a:rPr lang="en-US" dirty="0" smtClean="0"/>
              <a:t>Not all incidents are the same</a:t>
            </a:r>
          </a:p>
          <a:p>
            <a:pPr lvl="1"/>
            <a:r>
              <a:rPr lang="en-US" dirty="0" smtClean="0"/>
              <a:t>Tough choices are inevitable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2741" y="1092370"/>
            <a:ext cx="3318583" cy="30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057133" y="4412440"/>
            <a:ext cx="17735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Bloomberg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Cares?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65305"/>
            <a:ext cx="8229600" cy="367601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Security priorities should reflect differences in organizations</a:t>
            </a:r>
          </a:p>
          <a:p>
            <a:r>
              <a:rPr lang="en-US" dirty="0" smtClean="0"/>
              <a:t>Two distinguishing features of organization</a:t>
            </a:r>
          </a:p>
          <a:p>
            <a:pPr lvl="1"/>
            <a:r>
              <a:rPr lang="en-US" dirty="0" smtClean="0"/>
              <a:t>Likelihood of being targeted</a:t>
            </a:r>
          </a:p>
          <a:p>
            <a:pPr lvl="2"/>
            <a:r>
              <a:rPr lang="en-US" dirty="0" smtClean="0"/>
              <a:t>Intellectual property</a:t>
            </a:r>
          </a:p>
          <a:p>
            <a:pPr lvl="2"/>
            <a:r>
              <a:rPr lang="en-US" dirty="0" smtClean="0"/>
              <a:t>Access to commodity data</a:t>
            </a:r>
          </a:p>
          <a:p>
            <a:pPr lvl="2"/>
            <a:r>
              <a:rPr lang="en-US" dirty="0" smtClean="0"/>
              <a:t>Access to strategic information</a:t>
            </a:r>
          </a:p>
          <a:p>
            <a:pPr lvl="2"/>
            <a:r>
              <a:rPr lang="en-US" dirty="0" smtClean="0"/>
              <a:t>Antagonistic relationships</a:t>
            </a:r>
          </a:p>
          <a:p>
            <a:pPr lvl="2"/>
            <a:r>
              <a:rPr lang="en-US" dirty="0" smtClean="0"/>
              <a:t>High-value interactions (negotiations, mergers and acquisitions)</a:t>
            </a:r>
          </a:p>
          <a:p>
            <a:pPr lvl="1"/>
            <a:r>
              <a:rPr lang="en-US" dirty="0" smtClean="0"/>
              <a:t>Relevance of effects on an organization</a:t>
            </a:r>
          </a:p>
          <a:p>
            <a:pPr lvl="2"/>
            <a:r>
              <a:rPr lang="en-US" dirty="0" smtClean="0"/>
              <a:t>Loss of competitive advantage	</a:t>
            </a:r>
          </a:p>
          <a:p>
            <a:pPr lvl="3"/>
            <a:r>
              <a:rPr lang="en-US" dirty="0" smtClean="0"/>
              <a:t>Strategic: Research and development</a:t>
            </a:r>
          </a:p>
          <a:p>
            <a:pPr lvl="3"/>
            <a:r>
              <a:rPr lang="en-US" dirty="0" smtClean="0"/>
              <a:t>Tactical: Negotiations</a:t>
            </a:r>
          </a:p>
          <a:p>
            <a:pPr lvl="2"/>
            <a:r>
              <a:rPr lang="en-US" dirty="0" smtClean="0"/>
              <a:t>Brand damage</a:t>
            </a:r>
          </a:p>
          <a:p>
            <a:pPr lvl="2"/>
            <a:r>
              <a:rPr lang="en-US" dirty="0" smtClean="0"/>
              <a:t>Customer confidence</a:t>
            </a:r>
          </a:p>
          <a:p>
            <a:pPr lvl="2"/>
            <a:r>
              <a:rPr lang="en-US" dirty="0" smtClean="0"/>
              <a:t>Donor or investor confidence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Proprietary and Confidential Information. © Copyright 2014, iSIGHT Partners, Inc. All Rights Reserved     </a:t>
            </a:r>
            <a:r>
              <a:rPr lang="en-US" b="1" smtClean="0"/>
              <a:t>www.isightpartners.com </a:t>
            </a:r>
            <a:endParaRPr lang="en-US" b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E5DC65-1EBE-45F4-907D-B305B59F99F8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Cares?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Proprietary and Confidential Information. © Copyright 2014, </a:t>
            </a:r>
            <a:r>
              <a:rPr lang="en-US" dirty="0" err="1" smtClean="0"/>
              <a:t>iSIGHT</a:t>
            </a:r>
            <a:r>
              <a:rPr lang="en-US" dirty="0" smtClean="0"/>
              <a:t> Partners, Inc. All Rights Reserved     </a:t>
            </a:r>
            <a:r>
              <a:rPr lang="en-US" b="1" dirty="0" smtClean="0"/>
              <a:t>www.isightpartners.com </a:t>
            </a:r>
            <a:endParaRPr lang="en-US" b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E5DC65-1EBE-45F4-907D-B305B59F99F8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6" descr="https://lh3.googleusercontent.com/-I0yv1bAyboM/AAAAAAAAAAI/AAAAAAAAAA4/_y0oiYCl5QQ/pho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63241" y="961066"/>
            <a:ext cx="1096335" cy="109633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78876" y="2311943"/>
            <a:ext cx="2133600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200" dirty="0" smtClean="0"/>
              <a:t>Microchip Manufacturer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3517728" y="2306271"/>
            <a:ext cx="21336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 smtClean="0"/>
              <a:t>Consumer Retail</a:t>
            </a:r>
            <a:endParaRPr lang="en-US" sz="1200" dirty="0"/>
          </a:p>
        </p:txBody>
      </p:sp>
      <p:pic>
        <p:nvPicPr>
          <p:cNvPr id="9" name="Picture 8" descr="http://wcdn2.dataknet.com/static/resources/icons/set20/f02a629833a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2512" y="893534"/>
            <a:ext cx="1386329" cy="1386329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6145478" y="2158148"/>
            <a:ext cx="2590800" cy="64633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US" sz="1200" dirty="0" smtClean="0"/>
              <a:t>Global </a:t>
            </a:r>
          </a:p>
          <a:p>
            <a:pPr algn="ctr"/>
            <a:r>
              <a:rPr lang="en-US" sz="1200" dirty="0" smtClean="0"/>
              <a:t>Nongovernmental</a:t>
            </a:r>
          </a:p>
          <a:p>
            <a:pPr algn="ctr"/>
            <a:r>
              <a:rPr lang="en-US" sz="1200" dirty="0" smtClean="0"/>
              <a:t>Organization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556413" y="3022430"/>
            <a:ext cx="2590800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200" dirty="0" smtClean="0"/>
              <a:t> Strong intellectual property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No brand or public antagonism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Regular high-value negotiations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60509" y="3022430"/>
            <a:ext cx="283576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200" dirty="0" smtClean="0"/>
              <a:t> High-profile valuable brand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/>
              <a:t> </a:t>
            </a:r>
            <a:r>
              <a:rPr lang="en-US" sz="1200" dirty="0" smtClean="0"/>
              <a:t>Steward of commodity financial data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/>
              <a:t> </a:t>
            </a:r>
            <a:r>
              <a:rPr lang="en-US" sz="1200" dirty="0" smtClean="0"/>
              <a:t>Antagonistic relationship with labor</a:t>
            </a:r>
            <a:endParaRPr lang="en-US" sz="1200" dirty="0"/>
          </a:p>
        </p:txBody>
      </p:sp>
      <p:pic>
        <p:nvPicPr>
          <p:cNvPr id="13" name="Picture 10" descr="http://www.clker.com/cliparts/W/0/u/q/T/J/shopping-cart-hi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13315" y="994180"/>
            <a:ext cx="1154549" cy="110451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093826" y="3022430"/>
            <a:ext cx="2694105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200" dirty="0" smtClean="0"/>
              <a:t> Popular; few antagonists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/>
              <a:t> </a:t>
            </a:r>
            <a:r>
              <a:rPr lang="en-US" sz="1200" dirty="0" smtClean="0"/>
              <a:t>Heavily involved in geopolitics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Steward of donor information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937413" y="4032462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Cyber Espionage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3549691" y="4032462"/>
            <a:ext cx="20574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 smtClean="0"/>
              <a:t>Cybercrime</a:t>
            </a:r>
          </a:p>
          <a:p>
            <a:pPr algn="ctr"/>
            <a:r>
              <a:rPr lang="en-US" sz="1200" dirty="0" err="1" smtClean="0"/>
              <a:t>Hacktivism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6412178" y="4032462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Cyber Espionage</a:t>
            </a:r>
          </a:p>
          <a:p>
            <a:pPr algn="ctr"/>
            <a:r>
              <a:rPr lang="en-US" sz="1200" dirty="0" smtClean="0"/>
              <a:t>Cybercrime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584779" y="883716"/>
            <a:ext cx="1712199" cy="19454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en-US" spc="-70" dirty="0">
              <a:latin typeface="Myriad Web Pro" panose="020B0503030403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681125" y="882693"/>
            <a:ext cx="1712199" cy="19454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en-US" spc="-70" dirty="0">
              <a:latin typeface="Myriad Web Pro" panose="020B0503030403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93157" y="882693"/>
            <a:ext cx="1712199" cy="19454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en-US" spc="-70" dirty="0">
              <a:latin typeface="Myriad Web Pro" panose="020B0503030403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Proprietary and Confidential Information. © Copyright 2014, iSIGHT Partners, Inc. All Rights Reserved     </a:t>
            </a:r>
            <a:r>
              <a:rPr lang="en-US" b="1" smtClean="0"/>
              <a:t>www.isightpartners.com </a:t>
            </a:r>
            <a:endParaRPr lang="en-US" b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E5DC65-1EBE-45F4-907D-B305B59F99F8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91934" y="1913547"/>
            <a:ext cx="2779506" cy="2625092"/>
            <a:chOff x="358496" y="1363619"/>
            <a:chExt cx="2779506" cy="2625092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12" name="Rounded Rectangle 11"/>
            <p:cNvSpPr/>
            <p:nvPr/>
          </p:nvSpPr>
          <p:spPr>
            <a:xfrm>
              <a:off x="358496" y="1363619"/>
              <a:ext cx="2779506" cy="2373323"/>
            </a:xfrm>
            <a:prstGeom prst="roundRect">
              <a:avLst/>
            </a:prstGeom>
            <a:solidFill>
              <a:srgbClr val="1C475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txBody>
            <a:bodyPr rtlCol="0" anchor="b" anchorCtr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endPara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87969" y="1365546"/>
              <a:ext cx="2362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Cybercrime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05995" y="1957386"/>
              <a:ext cx="2675405" cy="2031325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Continuous threat activity against consumers and enterprises; criminals seeking personal information for financial gain.</a:t>
              </a: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6"/>
          <p:cNvGrpSpPr/>
          <p:nvPr/>
        </p:nvGrpSpPr>
        <p:grpSpPr>
          <a:xfrm>
            <a:off x="6141978" y="1913547"/>
            <a:ext cx="2821147" cy="2611757"/>
            <a:chOff x="6214848" y="1460234"/>
            <a:chExt cx="2821147" cy="2611757"/>
          </a:xfrm>
        </p:grpSpPr>
        <p:sp>
          <p:nvSpPr>
            <p:cNvPr id="15" name="Rounded Rectangle 14"/>
            <p:cNvSpPr/>
            <p:nvPr/>
          </p:nvSpPr>
          <p:spPr>
            <a:xfrm>
              <a:off x="6235668" y="1460234"/>
              <a:ext cx="2779506" cy="2373323"/>
            </a:xfrm>
            <a:prstGeom prst="roundRect">
              <a:avLst/>
            </a:prstGeom>
            <a:solidFill>
              <a:srgbClr val="1C475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txBody>
            <a:bodyPr rtlCol="0" anchor="b" anchorCtr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endPara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525082" y="1473718"/>
              <a:ext cx="22006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FFFF"/>
                  </a:solidFill>
                </a:rPr>
                <a:t>Hacktivism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214848" y="2040666"/>
              <a:ext cx="2821147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Actors motivated by ideology, reputation and ego. Attacks often triggered by corporate and political actions, major news events, etc.</a:t>
              </a:r>
            </a:p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124199" y="1891775"/>
            <a:ext cx="2942005" cy="2418968"/>
            <a:chOff x="3412646" y="1411926"/>
            <a:chExt cx="2781782" cy="2373323"/>
          </a:xfrm>
        </p:grpSpPr>
        <p:sp>
          <p:nvSpPr>
            <p:cNvPr id="14" name="Rounded Rectangle 13"/>
            <p:cNvSpPr/>
            <p:nvPr/>
          </p:nvSpPr>
          <p:spPr>
            <a:xfrm>
              <a:off x="3414922" y="1411926"/>
              <a:ext cx="2779506" cy="2373323"/>
            </a:xfrm>
            <a:prstGeom prst="roundRect">
              <a:avLst/>
            </a:prstGeom>
            <a:solidFill>
              <a:srgbClr val="1C475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txBody>
            <a:bodyPr rtlCol="0" anchor="b" anchorCtr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endPara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412646" y="1425081"/>
              <a:ext cx="27795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400" b="1">
                  <a:solidFill>
                    <a:schemeClr val="bg1"/>
                  </a:solidFill>
                </a:defRPr>
              </a:lvl1pPr>
            </a:lstStyle>
            <a:p>
              <a:r>
                <a:rPr lang="en-US" dirty="0"/>
                <a:t>Cyber Espionage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446153" y="1999028"/>
              <a:ext cx="2717045" cy="1177679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Government-sponsored or affiliated actors and groups </a:t>
              </a:r>
              <a:r>
                <a:rPr lang="en-US" dirty="0" smtClean="0">
                  <a:solidFill>
                    <a:srgbClr val="FFFFFF"/>
                  </a:solidFill>
                </a:rPr>
                <a:t>seeking intelligence </a:t>
              </a:r>
              <a:r>
                <a:rPr lang="en-US" dirty="0" smtClean="0">
                  <a:solidFill>
                    <a:srgbClr val="FFFFFF"/>
                  </a:solidFill>
                </a:rPr>
                <a:t>and intellectual property.</a:t>
              </a:r>
              <a:endParaRPr lang="en-US" dirty="0">
                <a:solidFill>
                  <a:srgbClr val="FFFFFF"/>
                </a:solidFill>
              </a:endParaRPr>
            </a:p>
          </p:txBody>
        </p:sp>
      </p:grpSp>
      <p:pic>
        <p:nvPicPr>
          <p:cNvPr id="20" name="Picture 19" descr="ThreatScape-cybercrim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2583" y="1077430"/>
            <a:ext cx="638568" cy="622966"/>
          </a:xfrm>
          <a:prstGeom prst="rect">
            <a:avLst/>
          </a:prstGeom>
        </p:spPr>
      </p:pic>
      <p:pic>
        <p:nvPicPr>
          <p:cNvPr id="21" name="Picture 20" descr="ThreatScape-hacktivis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4154" y="1089956"/>
            <a:ext cx="638568" cy="622966"/>
          </a:xfrm>
          <a:prstGeom prst="rect">
            <a:avLst/>
          </a:prstGeom>
        </p:spPr>
      </p:pic>
      <p:pic>
        <p:nvPicPr>
          <p:cNvPr id="22" name="Picture 21" descr="ThreatScape-cyber-espionag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4222" y="1066545"/>
            <a:ext cx="667268" cy="622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Cybercrime Threat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994555"/>
            <a:ext cx="4170032" cy="3284838"/>
          </a:xfrm>
        </p:spPr>
        <p:txBody>
          <a:bodyPr>
            <a:normAutofit/>
          </a:bodyPr>
          <a:lstStyle/>
          <a:p>
            <a:r>
              <a:rPr lang="en-US" dirty="0" smtClean="0"/>
              <a:t>Noisiest realm for the </a:t>
            </a:r>
            <a:r>
              <a:rPr lang="en-US" dirty="0" smtClean="0"/>
              <a:t>enterprise</a:t>
            </a:r>
          </a:p>
          <a:p>
            <a:r>
              <a:rPr lang="en-US" dirty="0" smtClean="0"/>
              <a:t>Two types of </a:t>
            </a:r>
            <a:r>
              <a:rPr lang="en-US" dirty="0" err="1" smtClean="0"/>
              <a:t>theats</a:t>
            </a:r>
            <a:endParaRPr lang="en-US" dirty="0" smtClean="0"/>
          </a:p>
          <a:p>
            <a:pPr lvl="1"/>
            <a:r>
              <a:rPr lang="en-US" dirty="0" smtClean="0"/>
              <a:t>Opportunistic</a:t>
            </a:r>
          </a:p>
          <a:p>
            <a:pPr lvl="1"/>
            <a:r>
              <a:rPr lang="en-US" dirty="0" smtClean="0"/>
              <a:t>Targeted</a:t>
            </a:r>
            <a:endParaRPr lang="en-US" dirty="0" smtClean="0"/>
          </a:p>
          <a:p>
            <a:r>
              <a:rPr lang="en-US" dirty="0" smtClean="0"/>
              <a:t>Market-driven</a:t>
            </a:r>
            <a:endParaRPr lang="en-US" dirty="0" smtClean="0"/>
          </a:p>
          <a:p>
            <a:pPr lvl="1"/>
            <a:r>
              <a:rPr lang="en-US" dirty="0" smtClean="0"/>
              <a:t>Scalability and Efficiency</a:t>
            </a:r>
            <a:endParaRPr lang="en-US" dirty="0" smtClean="0"/>
          </a:p>
          <a:p>
            <a:pPr lvl="1"/>
            <a:r>
              <a:rPr lang="en-US" dirty="0" smtClean="0"/>
              <a:t>Opportunities for niche sales</a:t>
            </a:r>
          </a:p>
          <a:p>
            <a:pPr lvl="1"/>
            <a:r>
              <a:rPr lang="en-US" dirty="0" smtClean="0"/>
              <a:t>Aftermarket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Proprietary and Confidential Information. © Copyright 2014, iSIGHT Partners, Inc. All Rights Reserved     </a:t>
            </a:r>
            <a:r>
              <a:rPr lang="en-US" b="1" smtClean="0"/>
              <a:t>www.isightpartners.com </a:t>
            </a:r>
            <a:endParaRPr lang="en-US" b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E5DC65-1EBE-45F4-907D-B305B59F99F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922121" y="2085902"/>
            <a:ext cx="2381122" cy="199514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Myriad Web Pro" panose="020B0503030403020204" pitchFamily="34" charset="0"/>
              </a:rPr>
              <a:t>Cybercriminal Intent:</a:t>
            </a:r>
            <a:endParaRPr lang="en-US" dirty="0" smtClean="0">
              <a:solidFill>
                <a:srgbClr val="000000"/>
              </a:solidFill>
              <a:latin typeface="Myriad Web Pro" panose="020B0503030403020204" pitchFamily="34" charset="0"/>
            </a:endParaRP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Myriad Web Pro" panose="020B0503030403020204" pitchFamily="34" charset="0"/>
              </a:rPr>
              <a:t>Compromise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 err="1" smtClean="0">
                <a:solidFill>
                  <a:srgbClr val="000000"/>
                </a:solidFill>
                <a:latin typeface="Myriad Web Pro" panose="020B0503030403020204" pitchFamily="34" charset="0"/>
              </a:rPr>
              <a:t>Exfiltrate</a:t>
            </a:r>
            <a:endParaRPr lang="en-US" dirty="0" smtClean="0">
              <a:solidFill>
                <a:srgbClr val="000000"/>
              </a:solidFill>
              <a:latin typeface="Myriad Web Pro" panose="020B0503030403020204" pitchFamily="34" charset="0"/>
            </a:endParaRP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Myriad Web Pro" panose="020B0503030403020204" pitchFamily="34" charset="0"/>
              </a:rPr>
              <a:t>Maintain Access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Myriad Web Pro" panose="020B0503030403020204" pitchFamily="34" charset="0"/>
              </a:rPr>
              <a:t>Enable Fraud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Myriad Web Pro" panose="020B0503030403020204" pitchFamily="34" charset="0"/>
              </a:rPr>
              <a:t>Disrupt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Web Pro" panose="020B0503030403020204" pitchFamily="34" charset="0"/>
              <a:ea typeface="+mn-ea"/>
              <a:cs typeface="+mn-cs"/>
            </a:endParaRPr>
          </a:p>
        </p:txBody>
      </p:sp>
      <p:pic>
        <p:nvPicPr>
          <p:cNvPr id="10" name="Picture 9" descr="ThreatScape-cybercrim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9456" y="973102"/>
            <a:ext cx="890834" cy="86906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Hacktivist</a:t>
            </a:r>
            <a:r>
              <a:rPr lang="en-US" dirty="0" smtClean="0"/>
              <a:t> Threat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4555"/>
            <a:ext cx="4114800" cy="3284838"/>
          </a:xfrm>
        </p:spPr>
        <p:txBody>
          <a:bodyPr>
            <a:normAutofit/>
          </a:bodyPr>
          <a:lstStyle/>
          <a:p>
            <a:r>
              <a:rPr lang="en-US" dirty="0" smtClean="0"/>
              <a:t>Motivated by “isms”</a:t>
            </a:r>
            <a:endParaRPr lang="en-US" dirty="0" smtClean="0"/>
          </a:p>
          <a:p>
            <a:pPr lvl="1"/>
            <a:r>
              <a:rPr lang="en-US" dirty="0" smtClean="0"/>
              <a:t>Nationalism, Religion, Ethnicity, Environment</a:t>
            </a:r>
          </a:p>
          <a:p>
            <a:pPr lvl="1"/>
            <a:r>
              <a:rPr lang="en-US" dirty="0" smtClean="0"/>
              <a:t>Ego</a:t>
            </a:r>
            <a:endParaRPr lang="en-US" dirty="0" smtClean="0"/>
          </a:p>
          <a:p>
            <a:r>
              <a:rPr lang="en-US" dirty="0" smtClean="0"/>
              <a:t>Overt</a:t>
            </a:r>
          </a:p>
          <a:p>
            <a:pPr lvl="1"/>
            <a:r>
              <a:rPr lang="en-US" dirty="0" smtClean="0"/>
              <a:t>Advance threats</a:t>
            </a:r>
          </a:p>
          <a:p>
            <a:pPr lvl="1"/>
            <a:r>
              <a:rPr lang="en-US" dirty="0" smtClean="0"/>
              <a:t>Open communications</a:t>
            </a:r>
          </a:p>
          <a:p>
            <a:pPr lvl="1"/>
            <a:r>
              <a:rPr lang="en-US" dirty="0" smtClean="0"/>
              <a:t>Overt </a:t>
            </a:r>
            <a:r>
              <a:rPr lang="en-US" dirty="0" smtClean="0"/>
              <a:t>endgame</a:t>
            </a:r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Proprietary and Confidential Information. © Copyright 2014, iSIGHT Partners, Inc. All Rights Reserved     </a:t>
            </a:r>
            <a:r>
              <a:rPr lang="en-US" b="1" smtClean="0"/>
              <a:t>www.isightpartners.com </a:t>
            </a:r>
            <a:endParaRPr lang="en-US" b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E5DC65-1EBE-45F4-907D-B305B59F99F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934395" y="1963164"/>
            <a:ext cx="2381122" cy="211788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dirty="0" err="1" smtClean="0">
                <a:solidFill>
                  <a:srgbClr val="000000"/>
                </a:solidFill>
                <a:latin typeface="Myriad Web Pro" panose="020B0503030403020204" pitchFamily="34" charset="0"/>
              </a:rPr>
              <a:t>Hacktivist</a:t>
            </a:r>
            <a:r>
              <a:rPr lang="en-US" dirty="0" smtClean="0">
                <a:solidFill>
                  <a:srgbClr val="000000"/>
                </a:solidFill>
                <a:latin typeface="Myriad Web Pro" panose="020B0503030403020204" pitchFamily="34" charset="0"/>
              </a:rPr>
              <a:t> Intent:</a:t>
            </a:r>
            <a:endParaRPr lang="en-US" dirty="0" smtClean="0">
              <a:solidFill>
                <a:srgbClr val="000000"/>
              </a:solidFill>
              <a:latin typeface="Myriad Web Pro" panose="020B0503030403020204" pitchFamily="34" charset="0"/>
            </a:endParaRP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Myriad Web Pro" panose="020B0503030403020204" pitchFamily="34" charset="0"/>
              </a:rPr>
              <a:t>Compromise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 err="1" smtClean="0">
                <a:solidFill>
                  <a:srgbClr val="000000"/>
                </a:solidFill>
                <a:latin typeface="Myriad Web Pro" panose="020B0503030403020204" pitchFamily="34" charset="0"/>
              </a:rPr>
              <a:t>Exfiltrate</a:t>
            </a:r>
            <a:endParaRPr lang="en-US" dirty="0" smtClean="0">
              <a:solidFill>
                <a:srgbClr val="000000"/>
              </a:solidFill>
              <a:latin typeface="Myriad Web Pro" panose="020B0503030403020204" pitchFamily="34" charset="0"/>
            </a:endParaRP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Myriad Web Pro" panose="020B0503030403020204" pitchFamily="34" charset="0"/>
              </a:rPr>
              <a:t>Destroy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Myriad Web Pro" panose="020B0503030403020204" pitchFamily="34" charset="0"/>
              </a:rPr>
              <a:t>Disrupt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Myriad Web Pro" panose="020B0503030403020204" pitchFamily="34" charset="0"/>
              </a:rPr>
              <a:t>Dump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Myriad Web Pro" panose="020B0503030403020204" pitchFamily="34" charset="0"/>
              </a:rPr>
              <a:t>Deface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Myriad Web Pro" panose="020B0503030403020204" pitchFamily="34" charset="0"/>
              </a:rPr>
              <a:t>Embarrass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Web Pro" panose="020B0503030403020204" pitchFamily="34" charset="0"/>
              <a:ea typeface="+mn-ea"/>
              <a:cs typeface="+mn-cs"/>
            </a:endParaRPr>
          </a:p>
        </p:txBody>
      </p:sp>
      <p:pic>
        <p:nvPicPr>
          <p:cNvPr id="13" name="Picture 12" descr="ThreatScape-hacktivis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3784" y="930395"/>
            <a:ext cx="887546" cy="86586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Cyber Espionage Threat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4555"/>
            <a:ext cx="4120937" cy="3338105"/>
          </a:xfrm>
        </p:spPr>
        <p:txBody>
          <a:bodyPr/>
          <a:lstStyle/>
          <a:p>
            <a:r>
              <a:rPr lang="en-US" dirty="0" smtClean="0"/>
              <a:t>Gentleman </a:t>
            </a:r>
            <a:r>
              <a:rPr lang="en-US" dirty="0" smtClean="0"/>
              <a:t>Spy</a:t>
            </a:r>
          </a:p>
          <a:p>
            <a:pPr lvl="1"/>
            <a:r>
              <a:rPr lang="en-US" dirty="0" smtClean="0"/>
              <a:t>Covert</a:t>
            </a:r>
          </a:p>
          <a:p>
            <a:pPr lvl="1"/>
            <a:r>
              <a:rPr lang="en-US" dirty="0" smtClean="0"/>
              <a:t>Often distinguished by the lack of visible outcomes</a:t>
            </a:r>
            <a:endParaRPr lang="en-US" dirty="0" smtClean="0"/>
          </a:p>
          <a:p>
            <a:pPr lvl="1"/>
            <a:r>
              <a:rPr lang="en-US" dirty="0" smtClean="0"/>
              <a:t>At least he won’t embarrass you.</a:t>
            </a:r>
          </a:p>
          <a:p>
            <a:r>
              <a:rPr lang="en-US" u="sng" dirty="0" err="1" smtClean="0"/>
              <a:t>a</a:t>
            </a:r>
            <a:r>
              <a:rPr lang="en-US" dirty="0" err="1" smtClean="0"/>
              <a:t>PT</a:t>
            </a:r>
            <a:r>
              <a:rPr lang="en-US" dirty="0" smtClean="0"/>
              <a:t>?</a:t>
            </a:r>
          </a:p>
          <a:p>
            <a:r>
              <a:rPr lang="en-US" dirty="0" smtClean="0"/>
              <a:t>Rarely employing sophisticated deception</a:t>
            </a:r>
          </a:p>
          <a:p>
            <a:r>
              <a:rPr lang="en-US" dirty="0" smtClean="0"/>
              <a:t>Regularly betray their interests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Proprietary and Confidential Information. © Copyright 2014, iSIGHT Partners, Inc. All Rights Reserved     </a:t>
            </a:r>
            <a:r>
              <a:rPr lang="en-US" b="1" smtClean="0"/>
              <a:t>www.isightpartners.com </a:t>
            </a:r>
            <a:endParaRPr lang="en-US" b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E5DC65-1EBE-45F4-907D-B305B59F99F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922121" y="1987712"/>
            <a:ext cx="2381122" cy="211788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Myriad Web Pro" panose="020B0503030403020204" pitchFamily="34" charset="0"/>
              </a:rPr>
              <a:t>Cyber Espionage Intent:</a:t>
            </a:r>
            <a:endParaRPr lang="en-US" dirty="0" smtClean="0">
              <a:solidFill>
                <a:srgbClr val="000000"/>
              </a:solidFill>
              <a:latin typeface="Myriad Web Pro" panose="020B0503030403020204" pitchFamily="34" charset="0"/>
            </a:endParaRP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Myriad Web Pro" panose="020B0503030403020204" pitchFamily="34" charset="0"/>
              </a:rPr>
              <a:t>Compromise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 err="1" smtClean="0">
                <a:solidFill>
                  <a:srgbClr val="000000"/>
                </a:solidFill>
                <a:latin typeface="Myriad Web Pro" panose="020B0503030403020204" pitchFamily="34" charset="0"/>
              </a:rPr>
              <a:t>Exfiltrate</a:t>
            </a:r>
            <a:endParaRPr lang="en-US" dirty="0" smtClean="0">
              <a:solidFill>
                <a:srgbClr val="000000"/>
              </a:solidFill>
              <a:latin typeface="Myriad Web Pro" panose="020B0503030403020204" pitchFamily="34" charset="0"/>
            </a:endParaRP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Myriad Web Pro" panose="020B0503030403020204" pitchFamily="34" charset="0"/>
              </a:rPr>
              <a:t>Maintain Access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Myriad Web Pro" panose="020B0503030403020204" pitchFamily="34" charset="0"/>
              </a:rPr>
              <a:t>Enable Information Advantage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Web Pro" panose="020B0503030403020204" pitchFamily="34" charset="0"/>
              <a:ea typeface="+mn-ea"/>
              <a:cs typeface="+mn-cs"/>
            </a:endParaRPr>
          </a:p>
        </p:txBody>
      </p:sp>
      <p:pic>
        <p:nvPicPr>
          <p:cNvPr id="8" name="Picture 7" descr="ThreatScape-cyber-espionag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5592" y="962216"/>
            <a:ext cx="941592" cy="87907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iSIGHT_Partners_template_13mar2014">
  <a:themeElements>
    <a:clrScheme name="iSIGHT Partners">
      <a:dk1>
        <a:sysClr val="windowText" lastClr="000000"/>
      </a:dk1>
      <a:lt1>
        <a:sysClr val="window" lastClr="FFFFFF"/>
      </a:lt1>
      <a:dk2>
        <a:srgbClr val="1F497D"/>
      </a:dk2>
      <a:lt2>
        <a:srgbClr val="E7EFF1"/>
      </a:lt2>
      <a:accent1>
        <a:srgbClr val="2F302F"/>
      </a:accent1>
      <a:accent2>
        <a:srgbClr val="013F5F"/>
      </a:accent2>
      <a:accent3>
        <a:srgbClr val="1D7090"/>
      </a:accent3>
      <a:accent4>
        <a:srgbClr val="89171A"/>
      </a:accent4>
      <a:accent5>
        <a:srgbClr val="C42031"/>
      </a:accent5>
      <a:accent6>
        <a:srgbClr val="1E5672"/>
      </a:accent6>
      <a:hlink>
        <a:srgbClr val="C42031"/>
      </a:hlink>
      <a:folHlink>
        <a:srgbClr val="7BAAB9"/>
      </a:folHlink>
    </a:clrScheme>
    <a:fontScheme name="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</a:ln>
      </a:spPr>
      <a:bodyPr wrap="none" rtlCol="0" anchor="ctr">
        <a:spAutoFit/>
      </a:bodyPr>
      <a:lstStyle>
        <a:defPPr algn="ctr">
          <a:defRPr spc="-70" dirty="0">
            <a:latin typeface="Myriad Web Pro" panose="020B0503030403020204" pitchFamily="34" charset="0"/>
          </a:defRPr>
        </a:defPPr>
      </a:lstStyle>
    </a:spDef>
    <a:lnDef>
      <a:spPr>
        <a:ln>
          <a:solidFill>
            <a:schemeClr val="tx1">
              <a:lumMod val="50000"/>
              <a:lumOff val="5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3338</TotalTime>
  <Words>951</Words>
  <Application>Microsoft Office PowerPoint</Application>
  <PresentationFormat>On-screen Show (16:9)</PresentationFormat>
  <Paragraphs>232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Myriad Web Pro</vt:lpstr>
      <vt:lpstr>Wingdings</vt:lpstr>
      <vt:lpstr>Calibri</vt:lpstr>
      <vt:lpstr>iSIGHT_Partners_template_13mar2014</vt:lpstr>
      <vt:lpstr>Who Is Attacking You?  Distinguishing Motivation to Prioritize Threats </vt:lpstr>
      <vt:lpstr>Just another Zeus?</vt:lpstr>
      <vt:lpstr>Who Cares?</vt:lpstr>
      <vt:lpstr>Who Cares?</vt:lpstr>
      <vt:lpstr>Who Cares?</vt:lpstr>
      <vt:lpstr>Who?</vt:lpstr>
      <vt:lpstr>The Cybercrime Threat</vt:lpstr>
      <vt:lpstr>The Hacktivist Threat</vt:lpstr>
      <vt:lpstr>The Cyber Espionage Threat</vt:lpstr>
      <vt:lpstr>A Note on Attribution</vt:lpstr>
      <vt:lpstr>Distinguishing Features</vt:lpstr>
      <vt:lpstr>Actions on Objective</vt:lpstr>
      <vt:lpstr>Targeting</vt:lpstr>
      <vt:lpstr>Targeting</vt:lpstr>
      <vt:lpstr>Malware</vt:lpstr>
      <vt:lpstr>Infrastructure</vt:lpstr>
      <vt:lpstr>Making sense of the data points</vt:lpstr>
      <vt:lpstr>Analysis of Competing Hypothesis</vt:lpstr>
      <vt:lpstr>Questions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Woods Design</dc:creator>
  <cp:lastModifiedBy>John Hultquist</cp:lastModifiedBy>
  <cp:revision>187</cp:revision>
  <dcterms:created xsi:type="dcterms:W3CDTF">2014-03-14T17:32:00Z</dcterms:created>
  <dcterms:modified xsi:type="dcterms:W3CDTF">2014-08-02T02:22:15Z</dcterms:modified>
</cp:coreProperties>
</file>